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4" r:id="rId1"/>
  </p:sldMasterIdLst>
  <p:notesMasterIdLst>
    <p:notesMasterId r:id="rId13"/>
  </p:notesMasterIdLst>
  <p:handoutMasterIdLst>
    <p:handoutMasterId r:id="rId14"/>
  </p:handoutMasterIdLst>
  <p:sldIdLst>
    <p:sldId id="384" r:id="rId2"/>
    <p:sldId id="356" r:id="rId3"/>
    <p:sldId id="374" r:id="rId4"/>
    <p:sldId id="377" r:id="rId5"/>
    <p:sldId id="375" r:id="rId6"/>
    <p:sldId id="382" r:id="rId7"/>
    <p:sldId id="376" r:id="rId8"/>
    <p:sldId id="378" r:id="rId9"/>
    <p:sldId id="381" r:id="rId10"/>
    <p:sldId id="383" r:id="rId11"/>
    <p:sldId id="3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4" autoAdjust="0"/>
    <p:restoredTop sz="99563" autoAdjust="0"/>
  </p:normalViewPr>
  <p:slideViewPr>
    <p:cSldViewPr snapToGrid="0" snapToObjects="1">
      <p:cViewPr varScale="1">
        <p:scale>
          <a:sx n="94" d="100"/>
          <a:sy n="94" d="100"/>
        </p:scale>
        <p:origin x="1142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27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FA3B4-5499-9244-86B5-B0871A9DDD84}" type="datetimeFigureOut">
              <a:rPr lang="en-US" smtClean="0"/>
              <a:pPr/>
              <a:t>6/29/2015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FB77E-72D5-284D-AE7A-D8D155D764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038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pPr/>
              <a:t>6/29/2015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01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72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2C26-64FD-4304-A740-BC1A8D9CB9D7}" type="datetime1">
              <a:rPr lang="en-US" smtClean="0"/>
              <a:pPr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1/21/2015)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 userDrawn="1"/>
        </p:nvSpPr>
        <p:spPr>
          <a:xfrm>
            <a:off x="8913670" y="-4618"/>
            <a:ext cx="91440" cy="68626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700F3-8BC4-49E2-A87F-2E31A64475A7}" type="datetime1">
              <a:rPr lang="en-US" smtClean="0"/>
              <a:pPr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1/21/2015)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A33AE-B741-4B20-8ED3-330060899CE4}" type="datetime1">
              <a:rPr lang="en-US" smtClean="0"/>
              <a:pPr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1/21/2015)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585CC-E2C9-4C6D-A59A-87B398BB98C8}" type="datetime1">
              <a:rPr lang="en-US" smtClean="0"/>
              <a:pPr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1/21/2015)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288BF-7EB9-4105-9068-D7BDB23D59C5}" type="datetime1">
              <a:rPr lang="en-US" smtClean="0"/>
              <a:pPr/>
              <a:t>6/29/2015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2015, EV3Lessons.com, (last edit 1/21/2015)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2873-C2CE-4089-9172-4A589DD3F493}" type="datetime1">
              <a:rPr lang="en-US" smtClean="0"/>
              <a:pPr/>
              <a:t>6/29/2015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1/21/2015)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8D3C2-ACD3-47E5-B95F-A0FAFE017BB4}" type="datetime1">
              <a:rPr lang="en-US" smtClean="0"/>
              <a:pPr/>
              <a:t>6/29/2015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1/21/2015)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19640-CD66-4D78-AAD2-7955E5AE9BE4}" type="datetime1">
              <a:rPr lang="en-US" smtClean="0"/>
              <a:pPr/>
              <a:t>6/29/2015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1/21/2015)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85A4E-0D9F-49A7-AF08-A62E2DEDD315}" type="datetime1">
              <a:rPr lang="en-US" smtClean="0"/>
              <a:pPr/>
              <a:t>6/29/2015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1/21/2015)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8180E-F12B-4D66-8AD4-DCF54BB2CA32}" type="datetime1">
              <a:rPr lang="en-US" smtClean="0"/>
              <a:pPr/>
              <a:t>6/29/2015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1/21/2015)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B26C-71FB-4063-95A7-44FAA761C68C}" type="datetime1">
              <a:rPr lang="en-US" smtClean="0"/>
              <a:pPr/>
              <a:t>6/29/2015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1/21/2015)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DCAA0C34-EFE9-4D2C-8E95-7CB7EFF9CF99}" type="datetime1">
              <a:rPr lang="en-US" smtClean="0"/>
              <a:pPr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492875"/>
            <a:ext cx="4943061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2015, EV3Lessons.com, (last edit 1/21/2015)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7377" y="6411595"/>
            <a:ext cx="6862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 userDrawn="1"/>
        </p:nvSpPr>
        <p:spPr>
          <a:xfrm>
            <a:off x="8913670" y="-4618"/>
            <a:ext cx="91440" cy="68626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team@droidsrobotics.or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://creativecommons.org/licenses/by-nc-sa/4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2305" y="311631"/>
            <a:ext cx="4182799" cy="1923569"/>
          </a:xfrm>
        </p:spPr>
        <p:txBody>
          <a:bodyPr/>
          <a:lstStyle/>
          <a:p>
            <a:pPr algn="ctr"/>
            <a:r>
              <a:rPr lang="en-US" sz="3200" dirty="0" err="1" smtClean="0"/>
              <a:t>programação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err="1" smtClean="0"/>
              <a:t>Intermediária</a:t>
            </a:r>
            <a:r>
              <a:rPr lang="en-US" sz="3200" dirty="0" smtClean="0"/>
              <a:t> -</a:t>
            </a:r>
            <a:br>
              <a:rPr lang="en-US" sz="3200" dirty="0" smtClean="0"/>
            </a:br>
            <a:r>
              <a:rPr lang="en-US" sz="3200" dirty="0" err="1" smtClean="0"/>
              <a:t>Lição</a:t>
            </a:r>
            <a:r>
              <a:rPr lang="en-US" sz="3200" dirty="0" smtClean="0"/>
              <a:t> #6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7501" y="5949643"/>
            <a:ext cx="475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Por</a:t>
            </a:r>
            <a:r>
              <a:rPr lang="en-US" sz="2800" dirty="0" smtClean="0"/>
              <a:t> Droids Robotics</a:t>
            </a:r>
          </a:p>
        </p:txBody>
      </p:sp>
      <p:pic>
        <p:nvPicPr>
          <p:cNvPr id="3" name="Picture 2" descr="Droidslogo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" y="5456830"/>
            <a:ext cx="1085195" cy="1085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088" y="2713113"/>
            <a:ext cx="81875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0000"/>
                </a:solidFill>
              </a:rPr>
              <a:t>Diferentes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modos</a:t>
            </a:r>
            <a:r>
              <a:rPr lang="en-US" sz="2800" dirty="0" smtClean="0">
                <a:solidFill>
                  <a:srgbClr val="FF0000"/>
                </a:solidFill>
              </a:rPr>
              <a:t> de mover o </a:t>
            </a:r>
            <a:r>
              <a:rPr lang="en-US" sz="2800" dirty="0" err="1" smtClean="0">
                <a:solidFill>
                  <a:srgbClr val="FF0000"/>
                </a:solidFill>
              </a:rPr>
              <a:t>robô</a:t>
            </a:r>
            <a:r>
              <a:rPr lang="en-US" sz="2800" dirty="0" smtClean="0">
                <a:solidFill>
                  <a:srgbClr val="FF0000"/>
                </a:solidFill>
              </a:rPr>
              <a:t>:</a:t>
            </a:r>
          </a:p>
          <a:p>
            <a:r>
              <a:rPr lang="en-US" sz="2800" dirty="0" err="1" smtClean="0">
                <a:solidFill>
                  <a:srgbClr val="FF0000"/>
                </a:solidFill>
              </a:rPr>
              <a:t>Sincronização</a:t>
            </a:r>
            <a:r>
              <a:rPr lang="en-US" sz="2800" dirty="0" smtClean="0">
                <a:solidFill>
                  <a:srgbClr val="FF0000"/>
                </a:solidFill>
              </a:rPr>
              <a:t>, </a:t>
            </a:r>
            <a:r>
              <a:rPr lang="en-US" sz="2800" dirty="0" err="1" smtClean="0">
                <a:solidFill>
                  <a:srgbClr val="FF0000"/>
                </a:solidFill>
              </a:rPr>
              <a:t>Potência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Regulada</a:t>
            </a:r>
            <a:r>
              <a:rPr lang="en-US" sz="2800" dirty="0" smtClean="0">
                <a:solidFill>
                  <a:srgbClr val="FF0000"/>
                </a:solidFill>
              </a:rPr>
              <a:t>, </a:t>
            </a:r>
            <a:r>
              <a:rPr lang="en-US" sz="2800" dirty="0" err="1" smtClean="0">
                <a:solidFill>
                  <a:srgbClr val="FF0000"/>
                </a:solidFill>
              </a:rPr>
              <a:t>Aceleração</a:t>
            </a:r>
            <a:r>
              <a:rPr lang="en-US" sz="2800" dirty="0" smtClean="0">
                <a:solidFill>
                  <a:srgbClr val="FF0000"/>
                </a:solidFill>
              </a:rPr>
              <a:t> e </a:t>
            </a:r>
            <a:r>
              <a:rPr lang="en-US" sz="2800" dirty="0" err="1" smtClean="0">
                <a:solidFill>
                  <a:srgbClr val="FF0000"/>
                </a:solidFill>
              </a:rPr>
              <a:t>Desaceleração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105" y="436041"/>
            <a:ext cx="4231698" cy="157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61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Movendo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graus</a:t>
            </a:r>
            <a:r>
              <a:rPr lang="en-US" dirty="0" smtClean="0"/>
              <a:t> Vs</a:t>
            </a:r>
            <a:r>
              <a:rPr lang="en-US" dirty="0"/>
              <a:t>. </a:t>
            </a:r>
            <a:r>
              <a:rPr lang="en-US" dirty="0" err="1" smtClean="0"/>
              <a:t>segundos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1/21/2015)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9165" y="2389646"/>
            <a:ext cx="3861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 smtClean="0"/>
              <a:t>Robô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estagnado</a:t>
            </a:r>
            <a:endParaRPr lang="en-US" b="1" u="sng" dirty="0" smtClean="0"/>
          </a:p>
          <a:p>
            <a:pPr algn="ctr"/>
            <a:r>
              <a:rPr lang="en-US" dirty="0" err="1" smtClean="0"/>
              <a:t>Robô</a:t>
            </a:r>
            <a:r>
              <a:rPr lang="en-US" dirty="0" smtClean="0"/>
              <a:t> </a:t>
            </a:r>
            <a:r>
              <a:rPr lang="en-US" dirty="0" err="1" smtClean="0"/>
              <a:t>fica</a:t>
            </a:r>
            <a:r>
              <a:rPr lang="en-US" dirty="0" smtClean="0"/>
              <a:t> </a:t>
            </a:r>
            <a:r>
              <a:rPr lang="en-US" dirty="0" err="1" smtClean="0"/>
              <a:t>preso</a:t>
            </a:r>
            <a:r>
              <a:rPr lang="en-US" dirty="0" smtClean="0"/>
              <a:t>. </a:t>
            </a:r>
            <a:r>
              <a:rPr lang="en-US" dirty="0" err="1" smtClean="0"/>
              <a:t>Só</a:t>
            </a:r>
            <a:r>
              <a:rPr lang="en-US" dirty="0" smtClean="0"/>
              <a:t> </a:t>
            </a:r>
            <a:r>
              <a:rPr lang="en-US" dirty="0" err="1" smtClean="0"/>
              <a:t>termina</a:t>
            </a:r>
            <a:r>
              <a:rPr lang="en-US" dirty="0" smtClean="0"/>
              <a:t> </a:t>
            </a:r>
            <a:r>
              <a:rPr lang="en-US" dirty="0" err="1" smtClean="0"/>
              <a:t>quando</a:t>
            </a:r>
            <a:r>
              <a:rPr lang="en-US" dirty="0" smtClean="0"/>
              <a:t> </a:t>
            </a:r>
            <a:r>
              <a:rPr lang="en-US" dirty="0" err="1" smtClean="0"/>
              <a:t>liberado</a:t>
            </a:r>
            <a:r>
              <a:rPr lang="en-US" dirty="0" smtClean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79078" y="2380661"/>
            <a:ext cx="3861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 smtClean="0"/>
              <a:t>Robô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não-estagnado</a:t>
            </a:r>
            <a:endParaRPr lang="en-US" b="1" u="sng" dirty="0" smtClean="0"/>
          </a:p>
          <a:p>
            <a:pPr algn="ctr"/>
            <a:r>
              <a:rPr lang="en-US" dirty="0" err="1" smtClean="0"/>
              <a:t>Robô</a:t>
            </a:r>
            <a:r>
              <a:rPr lang="en-US" dirty="0" smtClean="0"/>
              <a:t> </a:t>
            </a:r>
            <a:r>
              <a:rPr lang="en-US" dirty="0" err="1" smtClean="0"/>
              <a:t>fica</a:t>
            </a:r>
            <a:r>
              <a:rPr lang="en-US" dirty="0" smtClean="0"/>
              <a:t> </a:t>
            </a:r>
            <a:r>
              <a:rPr lang="en-US" dirty="0" err="1" smtClean="0"/>
              <a:t>preso</a:t>
            </a:r>
            <a:r>
              <a:rPr lang="en-US" dirty="0" smtClean="0"/>
              <a:t> </a:t>
            </a:r>
            <a:r>
              <a:rPr lang="en-US" dirty="0" err="1" smtClean="0"/>
              <a:t>mas</a:t>
            </a:r>
            <a:r>
              <a:rPr lang="en-US" dirty="0" smtClean="0"/>
              <a:t> </a:t>
            </a:r>
            <a:r>
              <a:rPr lang="en-US" dirty="0" err="1" smtClean="0"/>
              <a:t>ainda</a:t>
            </a:r>
            <a:r>
              <a:rPr lang="en-US" dirty="0" smtClean="0"/>
              <a:t> </a:t>
            </a:r>
            <a:r>
              <a:rPr lang="en-US" dirty="0" err="1" smtClean="0"/>
              <a:t>sim</a:t>
            </a:r>
            <a:r>
              <a:rPr lang="en-US" dirty="0" smtClean="0"/>
              <a:t> </a:t>
            </a:r>
            <a:r>
              <a:rPr lang="en-US" dirty="0" err="1" smtClean="0"/>
              <a:t>termina</a:t>
            </a:r>
            <a:r>
              <a:rPr lang="en-US" dirty="0" smtClean="0"/>
              <a:t> (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ouvir</a:t>
            </a:r>
            <a:r>
              <a:rPr lang="en-US" dirty="0" smtClean="0"/>
              <a:t> o </a:t>
            </a:r>
            <a:r>
              <a:rPr lang="en-US" dirty="0" err="1" smtClean="0"/>
              <a:t>som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63701" y="1524318"/>
            <a:ext cx="589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3366FF"/>
                </a:solidFill>
              </a:rPr>
              <a:t>Clique </a:t>
            </a:r>
            <a:r>
              <a:rPr lang="en-US" sz="3200" dirty="0" err="1" smtClean="0">
                <a:solidFill>
                  <a:srgbClr val="3366FF"/>
                </a:solidFill>
              </a:rPr>
              <a:t>para</a:t>
            </a:r>
            <a:r>
              <a:rPr lang="en-US" sz="3200" dirty="0" smtClean="0">
                <a:solidFill>
                  <a:srgbClr val="3366FF"/>
                </a:solidFill>
              </a:rPr>
              <a:t> </a:t>
            </a:r>
            <a:r>
              <a:rPr lang="en-US" sz="3200" dirty="0" err="1" smtClean="0">
                <a:solidFill>
                  <a:srgbClr val="3366FF"/>
                </a:solidFill>
              </a:rPr>
              <a:t>assistir</a:t>
            </a:r>
            <a:r>
              <a:rPr lang="en-US" sz="3200" dirty="0" smtClean="0">
                <a:solidFill>
                  <a:srgbClr val="3366FF"/>
                </a:solidFill>
              </a:rPr>
              <a:t> </a:t>
            </a:r>
            <a:r>
              <a:rPr lang="en-US" sz="3200" dirty="0" err="1" smtClean="0">
                <a:solidFill>
                  <a:srgbClr val="3366FF"/>
                </a:solidFill>
              </a:rPr>
              <a:t>aos</a:t>
            </a:r>
            <a:r>
              <a:rPr lang="en-US" sz="3200" dirty="0" smtClean="0">
                <a:solidFill>
                  <a:srgbClr val="3366FF"/>
                </a:solidFill>
              </a:rPr>
              <a:t> </a:t>
            </a:r>
            <a:r>
              <a:rPr lang="en-US" sz="3200" dirty="0" err="1" smtClean="0">
                <a:solidFill>
                  <a:srgbClr val="3366FF"/>
                </a:solidFill>
              </a:rPr>
              <a:t>vídeos</a:t>
            </a:r>
            <a:endParaRPr lang="en-US" sz="3200" dirty="0">
              <a:solidFill>
                <a:srgbClr val="3366FF"/>
              </a:solidFill>
            </a:endParaRPr>
          </a:p>
        </p:txBody>
      </p:sp>
      <p:pic>
        <p:nvPicPr>
          <p:cNvPr id="8" name="0001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0830" y="3631592"/>
            <a:ext cx="3941200" cy="2216925"/>
          </a:xfrm>
          <a:prstGeom prst="rect">
            <a:avLst/>
          </a:prstGeom>
        </p:spPr>
      </p:pic>
      <p:pic>
        <p:nvPicPr>
          <p:cNvPr id="9" name="0001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79078" y="3631592"/>
            <a:ext cx="3785471" cy="212932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1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1/21/2015)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56665" y="439032"/>
            <a:ext cx="8245475" cy="1371600"/>
          </a:xfrm>
        </p:spPr>
        <p:txBody>
          <a:bodyPr/>
          <a:lstStyle/>
          <a:p>
            <a:r>
              <a:rPr lang="en-US" dirty="0" err="1" smtClean="0"/>
              <a:t>créditos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124832"/>
            <a:ext cx="8245474" cy="4963057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 err="1" smtClean="0"/>
              <a:t>Esse</a:t>
            </a:r>
            <a:r>
              <a:rPr lang="en-US" sz="1800" dirty="0" smtClean="0"/>
              <a:t> tutorial </a:t>
            </a:r>
            <a:r>
              <a:rPr lang="en-US" sz="1800" dirty="0" err="1" smtClean="0"/>
              <a:t>foi</a:t>
            </a:r>
            <a:r>
              <a:rPr lang="en-US" sz="1800" dirty="0" smtClean="0"/>
              <a:t> </a:t>
            </a:r>
            <a:r>
              <a:rPr lang="en-US" sz="1800" dirty="0" err="1" smtClean="0"/>
              <a:t>criado</a:t>
            </a:r>
            <a:r>
              <a:rPr lang="en-US" sz="1800" dirty="0" smtClean="0"/>
              <a:t> </a:t>
            </a:r>
            <a:r>
              <a:rPr lang="en-US" sz="1800" dirty="0" err="1" smtClean="0"/>
              <a:t>por</a:t>
            </a:r>
            <a:r>
              <a:rPr lang="en-US" sz="1800" dirty="0" smtClean="0"/>
              <a:t> Sanjay </a:t>
            </a:r>
            <a:r>
              <a:rPr lang="en-US" sz="1800" dirty="0" err="1" smtClean="0"/>
              <a:t>Seshan</a:t>
            </a:r>
            <a:r>
              <a:rPr lang="en-US" sz="1800" dirty="0" smtClean="0"/>
              <a:t> e Arvind </a:t>
            </a:r>
            <a:r>
              <a:rPr lang="en-US" sz="1800" dirty="0" err="1" smtClean="0"/>
              <a:t>Seshan</a:t>
            </a:r>
            <a:r>
              <a:rPr lang="en-US" sz="1800" dirty="0" smtClean="0"/>
              <a:t> da </a:t>
            </a:r>
            <a:r>
              <a:rPr lang="en-US" sz="1800" dirty="0" err="1" smtClean="0"/>
              <a:t>equipe</a:t>
            </a:r>
            <a:r>
              <a:rPr lang="en-US" sz="1800" dirty="0" smtClean="0"/>
              <a:t> Droids Robotics.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err="1" smtClean="0"/>
              <a:t>Mais</a:t>
            </a:r>
            <a:r>
              <a:rPr lang="en-US" sz="1800" dirty="0" smtClean="0"/>
              <a:t> </a:t>
            </a:r>
            <a:r>
              <a:rPr lang="en-US" sz="1800" dirty="0" err="1" smtClean="0"/>
              <a:t>lições</a:t>
            </a:r>
            <a:r>
              <a:rPr lang="en-US" sz="1800" dirty="0" smtClean="0"/>
              <a:t> </a:t>
            </a:r>
            <a:r>
              <a:rPr lang="en-US" sz="1800" dirty="0" err="1" smtClean="0"/>
              <a:t>disponíveis</a:t>
            </a:r>
            <a:r>
              <a:rPr lang="en-US" sz="1800" dirty="0" smtClean="0"/>
              <a:t> </a:t>
            </a:r>
            <a:r>
              <a:rPr lang="en-US" sz="1800" dirty="0" err="1" smtClean="0"/>
              <a:t>em</a:t>
            </a:r>
            <a:r>
              <a:rPr lang="en-US" sz="1800" dirty="0" smtClean="0"/>
              <a:t> at www.ev3lessons.com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smtClean="0"/>
              <a:t>Email dos </a:t>
            </a:r>
            <a:r>
              <a:rPr lang="en-US" sz="1800" dirty="0" err="1" smtClean="0"/>
              <a:t>autores</a:t>
            </a:r>
            <a:r>
              <a:rPr lang="en-US" sz="1800" dirty="0" smtClean="0"/>
              <a:t>: </a:t>
            </a:r>
            <a:r>
              <a:rPr lang="en-US" sz="1800" dirty="0" smtClean="0">
                <a:hlinkClick r:id="rId3"/>
              </a:rPr>
              <a:t>team@droidsrobotics.org</a:t>
            </a:r>
            <a:endParaRPr lang="en-US" sz="1800" dirty="0" smtClean="0"/>
          </a:p>
          <a:p>
            <a:pPr marL="342900" indent="-342900">
              <a:buFont typeface="Arial"/>
              <a:buChar char="•"/>
            </a:pPr>
            <a:r>
              <a:rPr lang="en-US" sz="1800" b="0" dirty="0" err="1" smtClean="0"/>
              <a:t>Traduzido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para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português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por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equipes</a:t>
            </a:r>
            <a:r>
              <a:rPr lang="en-US" sz="1800" b="0" dirty="0" smtClean="0"/>
              <a:t> GEETec e P.E.A.R.</a:t>
            </a:r>
            <a:r>
              <a:rPr lang="en-US" sz="1800" b="0" dirty="0"/>
              <a:t/>
            </a:r>
            <a:br>
              <a:rPr lang="en-US" sz="1800" b="0" dirty="0"/>
            </a:br>
            <a:endParaRPr lang="en-US" sz="1800" dirty="0" smtClean="0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457199" y="4630535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Esse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trabalho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 é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licenciado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 sob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14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595" y="3609409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94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22459"/>
            <a:ext cx="7886700" cy="3226621"/>
          </a:xfrm>
        </p:spPr>
        <p:txBody>
          <a:bodyPr>
            <a:normAutofit/>
          </a:bodyPr>
          <a:lstStyle/>
          <a:p>
            <a:pPr marL="233363" indent="-233363">
              <a:buFont typeface="Arial"/>
              <a:buChar char="•"/>
            </a:pPr>
            <a:r>
              <a:rPr lang="en-US" sz="2800" b="0" dirty="0" smtClean="0"/>
              <a:t>O </a:t>
            </a:r>
            <a:r>
              <a:rPr lang="en-US" sz="2800" b="0" dirty="0" err="1" smtClean="0"/>
              <a:t>objetivo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dessa</a:t>
            </a:r>
            <a:r>
              <a:rPr lang="en-US" sz="2800" b="0" dirty="0" smtClean="0"/>
              <a:t> aula é </a:t>
            </a:r>
            <a:r>
              <a:rPr lang="en-US" sz="2800" b="0" dirty="0" err="1" smtClean="0"/>
              <a:t>ensinar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para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você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como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usar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blocos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diferentes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para</a:t>
            </a:r>
            <a:r>
              <a:rPr lang="en-US" sz="2800" b="0" dirty="0" smtClean="0"/>
              <a:t> mover o </a:t>
            </a:r>
            <a:r>
              <a:rPr lang="en-US" sz="2800" b="0" dirty="0" err="1" smtClean="0"/>
              <a:t>robô</a:t>
            </a:r>
            <a:r>
              <a:rPr lang="en-US" sz="2800" b="0" dirty="0" smtClean="0"/>
              <a:t>, e </a:t>
            </a:r>
            <a:r>
              <a:rPr lang="en-US" sz="2800" b="0" dirty="0" err="1" smtClean="0"/>
              <a:t>quando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usar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cada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bloco</a:t>
            </a:r>
            <a:r>
              <a:rPr lang="en-US" sz="2800" b="0" dirty="0" smtClean="0"/>
              <a:t>.</a:t>
            </a:r>
          </a:p>
          <a:p>
            <a:pPr marL="233363" indent="-233363">
              <a:buFont typeface="Arial"/>
              <a:buChar char="•"/>
            </a:pPr>
            <a:r>
              <a:rPr lang="en-US" sz="2800" b="0" dirty="0" err="1" smtClean="0"/>
              <a:t>Pode</a:t>
            </a:r>
            <a:r>
              <a:rPr lang="en-US" sz="2800" b="0" dirty="0" smtClean="0"/>
              <a:t> ser </a:t>
            </a:r>
            <a:r>
              <a:rPr lang="en-US" sz="2800" b="0" dirty="0" err="1" smtClean="0"/>
              <a:t>confuso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tentar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adivinhar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qual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bloco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usar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para</a:t>
            </a:r>
            <a:r>
              <a:rPr lang="en-US" sz="2800" b="0" dirty="0" smtClean="0"/>
              <a:t> mover o motor.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33363" indent="-233363"/>
            <a:r>
              <a:rPr lang="en-US" dirty="0" err="1" smtClean="0"/>
              <a:t>Objetivo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1/21/2015)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9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76518"/>
            <a:ext cx="8245475" cy="1371600"/>
          </a:xfrm>
        </p:spPr>
        <p:txBody>
          <a:bodyPr/>
          <a:lstStyle/>
          <a:p>
            <a:r>
              <a:rPr lang="en-US" dirty="0" err="1" smtClean="0"/>
              <a:t>Modos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mover o </a:t>
            </a:r>
            <a:r>
              <a:rPr lang="en-US" dirty="0" err="1" smtClean="0"/>
              <a:t>robô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7974" y="1503742"/>
            <a:ext cx="4624700" cy="196682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Como </a:t>
            </a:r>
            <a:r>
              <a:rPr lang="en-US" dirty="0" err="1" smtClean="0"/>
              <a:t>estes</a:t>
            </a:r>
            <a:r>
              <a:rPr lang="en-US" dirty="0" smtClean="0"/>
              <a:t> </a:t>
            </a:r>
            <a:r>
              <a:rPr lang="en-US" dirty="0" err="1" smtClean="0"/>
              <a:t>diferem</a:t>
            </a:r>
            <a:r>
              <a:rPr lang="en-US" dirty="0" smtClean="0"/>
              <a:t> um do </a:t>
            </a:r>
            <a:r>
              <a:rPr lang="en-US" dirty="0" err="1" smtClean="0"/>
              <a:t>outro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termos</a:t>
            </a:r>
            <a:r>
              <a:rPr lang="en-US" dirty="0" smtClean="0"/>
              <a:t> </a:t>
            </a:r>
            <a:r>
              <a:rPr lang="en-US" dirty="0" err="1" smtClean="0"/>
              <a:t>seguintes</a:t>
            </a:r>
            <a:r>
              <a:rPr lang="en-US" dirty="0" smtClean="0"/>
              <a:t>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err="1" smtClean="0"/>
              <a:t>Regulação</a:t>
            </a:r>
            <a:r>
              <a:rPr lang="en-US" dirty="0" smtClean="0"/>
              <a:t> de </a:t>
            </a:r>
            <a:r>
              <a:rPr lang="en-US" dirty="0" err="1" smtClean="0"/>
              <a:t>potência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err="1" smtClean="0"/>
              <a:t>Sincronização</a:t>
            </a:r>
            <a:r>
              <a:rPr lang="en-US" dirty="0" smtClean="0"/>
              <a:t> do motor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err="1" smtClean="0"/>
              <a:t>Aceleração</a:t>
            </a:r>
            <a:r>
              <a:rPr lang="en-US" dirty="0" smtClean="0"/>
              <a:t>/</a:t>
            </a:r>
            <a:r>
              <a:rPr lang="en-US" dirty="0" err="1" smtClean="0"/>
              <a:t>Desaceleração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1/21/2015)</a:t>
            </a:r>
            <a:endParaRPr lang="en-US"/>
          </a:p>
        </p:txBody>
      </p:sp>
      <p:pic>
        <p:nvPicPr>
          <p:cNvPr id="7" name="Picture 6" descr="Screen Shot 2014-10-23 at 6.20.0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7975" b="14315"/>
          <a:stretch/>
        </p:blipFill>
        <p:spPr>
          <a:xfrm>
            <a:off x="457200" y="1205064"/>
            <a:ext cx="3620774" cy="1213910"/>
          </a:xfrm>
          <a:prstGeom prst="rect">
            <a:avLst/>
          </a:prstGeom>
        </p:spPr>
      </p:pic>
      <p:pic>
        <p:nvPicPr>
          <p:cNvPr id="8" name="Picture 7" descr="Screen Shot 2014-10-23 at 6.20.5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" t="9903" b="7642"/>
          <a:stretch/>
        </p:blipFill>
        <p:spPr>
          <a:xfrm>
            <a:off x="457200" y="2497640"/>
            <a:ext cx="3425772" cy="1151889"/>
          </a:xfrm>
          <a:prstGeom prst="rect">
            <a:avLst/>
          </a:prstGeom>
        </p:spPr>
      </p:pic>
      <p:pic>
        <p:nvPicPr>
          <p:cNvPr id="12" name="Picture 11" descr="Screen Shot 2014-10-23 at 9.01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4" y="5146675"/>
            <a:ext cx="8394700" cy="1346200"/>
          </a:xfrm>
          <a:prstGeom prst="rect">
            <a:avLst/>
          </a:prstGeom>
        </p:spPr>
      </p:pic>
      <p:pic>
        <p:nvPicPr>
          <p:cNvPr id="13" name="Picture 12" descr="Screen Shot 2014-10-23 at 9.01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1" y="3649529"/>
            <a:ext cx="8356600" cy="14351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4863" y="1503742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34863" y="2881086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4863" y="4240886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4863" y="5595754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06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Potência</a:t>
            </a:r>
            <a:r>
              <a:rPr lang="en-US" dirty="0" smtClean="0"/>
              <a:t> </a:t>
            </a:r>
            <a:r>
              <a:rPr lang="en-US" dirty="0" err="1" smtClean="0"/>
              <a:t>Regulada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339331"/>
            <a:ext cx="8029159" cy="43735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0" dirty="0" err="1" smtClean="0"/>
              <a:t>Potência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regulada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procura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sempre</a:t>
            </a:r>
            <a:r>
              <a:rPr lang="en-US" sz="2400" b="0" dirty="0" smtClean="0"/>
              <a:t> mover o </a:t>
            </a:r>
            <a:r>
              <a:rPr lang="en-US" sz="2400" b="0" dirty="0" err="1" smtClean="0"/>
              <a:t>robô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em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uma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velocidade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pré-estabelecida</a:t>
            </a:r>
            <a:endParaRPr lang="en-US" sz="2400" b="0" dirty="0" smtClean="0"/>
          </a:p>
          <a:p>
            <a:pPr marL="342900" indent="-342900">
              <a:buFont typeface="Arial"/>
              <a:buChar char="•"/>
            </a:pPr>
            <a:r>
              <a:rPr lang="en-US" sz="2400" b="0" dirty="0" err="1" smtClean="0"/>
              <a:t>Quando</a:t>
            </a:r>
            <a:r>
              <a:rPr lang="en-US" sz="2400" b="0" dirty="0" smtClean="0"/>
              <a:t> o </a:t>
            </a:r>
            <a:r>
              <a:rPr lang="en-US" sz="2400" b="0" dirty="0" err="1" smtClean="0"/>
              <a:t>robô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tiver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problemas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ao</a:t>
            </a:r>
            <a:r>
              <a:rPr lang="en-US" sz="2400" b="0" dirty="0" smtClean="0"/>
              <a:t> se mover </a:t>
            </a:r>
            <a:r>
              <a:rPr lang="en-US" sz="2400" b="0" dirty="0" err="1" smtClean="0"/>
              <a:t>porque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está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pesado</a:t>
            </a:r>
            <a:r>
              <a:rPr lang="en-US" sz="2400" b="0" dirty="0" smtClean="0"/>
              <a:t>, </a:t>
            </a:r>
            <a:r>
              <a:rPr lang="en-US" sz="2400" b="0" dirty="0" err="1" smtClean="0"/>
              <a:t>subindo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alguma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rampa</a:t>
            </a:r>
            <a:r>
              <a:rPr lang="en-US" sz="2400" b="0" dirty="0" smtClean="0"/>
              <a:t>, a </a:t>
            </a:r>
            <a:r>
              <a:rPr lang="en-US" sz="2400" b="0" dirty="0" err="1" smtClean="0"/>
              <a:t>bateria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está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fraca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ou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está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bloqueado</a:t>
            </a:r>
            <a:r>
              <a:rPr lang="en-US" sz="2400" b="0" dirty="0" smtClean="0"/>
              <a:t>, a </a:t>
            </a:r>
            <a:r>
              <a:rPr lang="en-US" sz="2400" b="0" dirty="0" err="1" smtClean="0"/>
              <a:t>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potência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regulada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dá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mais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potência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ao</a:t>
            </a:r>
            <a:r>
              <a:rPr lang="en-US" sz="2400" b="0" dirty="0" smtClean="0"/>
              <a:t> motor </a:t>
            </a:r>
            <a:r>
              <a:rPr lang="en-US" sz="2400" b="0" dirty="0" err="1" smtClean="0"/>
              <a:t>para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que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este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possa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alcançar</a:t>
            </a:r>
            <a:r>
              <a:rPr lang="en-US" sz="2400" b="0" dirty="0" smtClean="0"/>
              <a:t> a meta de </a:t>
            </a:r>
            <a:r>
              <a:rPr lang="en-US" sz="2400" b="0" dirty="0" err="1" smtClean="0"/>
              <a:t>velocidade</a:t>
            </a:r>
            <a:endParaRPr lang="en-US" sz="2400" b="0" dirty="0"/>
          </a:p>
          <a:p>
            <a:pPr marL="342900" indent="-342900">
              <a:buFont typeface="Arial"/>
              <a:buChar char="•"/>
            </a:pPr>
            <a:r>
              <a:rPr lang="en-US" sz="2400" b="0" dirty="0" err="1" smtClean="0"/>
              <a:t>Isso</a:t>
            </a:r>
            <a:r>
              <a:rPr lang="en-US" sz="2400" b="0" dirty="0" smtClean="0"/>
              <a:t> é </a:t>
            </a:r>
            <a:r>
              <a:rPr lang="en-US" sz="2400" b="0" dirty="0" err="1" smtClean="0"/>
              <a:t>bom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para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assegurar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que</a:t>
            </a:r>
            <a:r>
              <a:rPr lang="en-US" sz="2400" b="0" dirty="0" smtClean="0"/>
              <a:t> o </a:t>
            </a:r>
            <a:r>
              <a:rPr lang="en-US" sz="2400" b="0" dirty="0" err="1" smtClean="0"/>
              <a:t>robô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está</a:t>
            </a:r>
            <a:r>
              <a:rPr lang="en-US" sz="2400" b="0" dirty="0" smtClean="0"/>
              <a:t> se </a:t>
            </a:r>
            <a:r>
              <a:rPr lang="en-US" sz="2400" b="0" dirty="0" err="1" smtClean="0"/>
              <a:t>movendo</a:t>
            </a:r>
            <a:r>
              <a:rPr lang="en-US" sz="2400" b="0" dirty="0" smtClean="0"/>
              <a:t> a </a:t>
            </a:r>
            <a:r>
              <a:rPr lang="en-US" sz="2400" b="0" dirty="0" err="1" smtClean="0"/>
              <a:t>uma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velocidade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previsível</a:t>
            </a:r>
            <a:endParaRPr lang="en-US" sz="2400" b="0" dirty="0" smtClean="0"/>
          </a:p>
          <a:p>
            <a:pPr marL="342900" indent="-342900">
              <a:buFont typeface="Arial"/>
              <a:buChar char="•"/>
            </a:pPr>
            <a:endParaRPr lang="en-US" sz="2400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1/21/2015)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92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Motores</a:t>
            </a:r>
            <a:r>
              <a:rPr lang="en-US" dirty="0" smtClean="0"/>
              <a:t> </a:t>
            </a:r>
            <a:r>
              <a:rPr lang="en-US" dirty="0" err="1" smtClean="0"/>
              <a:t>sincronizados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8295"/>
            <a:ext cx="8095369" cy="437356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0" dirty="0" err="1" smtClean="0"/>
              <a:t>Motores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sincronizados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garantem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que</a:t>
            </a:r>
            <a:r>
              <a:rPr lang="en-US" sz="2400" b="0" dirty="0" smtClean="0"/>
              <a:t> ambos </a:t>
            </a:r>
            <a:r>
              <a:rPr lang="en-US" sz="2400" b="0" dirty="0" err="1" smtClean="0"/>
              <a:t>os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motores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girem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igualmente</a:t>
            </a:r>
            <a:r>
              <a:rPr lang="en-US" sz="2400" b="0" dirty="0" smtClean="0"/>
              <a:t> (</a:t>
            </a:r>
            <a:r>
              <a:rPr lang="en-US" sz="2400" b="0" dirty="0" err="1" smtClean="0"/>
              <a:t>ou</a:t>
            </a:r>
            <a:r>
              <a:rPr lang="en-US" sz="2400" b="0" dirty="0" smtClean="0"/>
              <a:t> com </a:t>
            </a:r>
            <a:r>
              <a:rPr lang="en-US" sz="2400" b="0" dirty="0" err="1" smtClean="0"/>
              <a:t>algum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raio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específico</a:t>
            </a:r>
            <a:r>
              <a:rPr lang="en-US" sz="2400" b="0" dirty="0" smtClean="0"/>
              <a:t>);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 smtClean="0"/>
              <a:t>Se </a:t>
            </a:r>
            <a:r>
              <a:rPr lang="en-US" sz="2400" b="0" dirty="0" err="1" smtClean="0"/>
              <a:t>uma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roda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ficar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presa</a:t>
            </a:r>
            <a:r>
              <a:rPr lang="en-US" sz="2400" b="0" dirty="0" smtClean="0"/>
              <a:t>, </a:t>
            </a:r>
            <a:r>
              <a:rPr lang="en-US" sz="2400" b="0" dirty="0" err="1" smtClean="0"/>
              <a:t>não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permite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que</a:t>
            </a:r>
            <a:r>
              <a:rPr lang="en-US" sz="2400" b="0" dirty="0" smtClean="0"/>
              <a:t> a </a:t>
            </a:r>
            <a:r>
              <a:rPr lang="en-US" sz="2400" b="0" dirty="0" err="1" smtClean="0"/>
              <a:t>outra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roda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fique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girando</a:t>
            </a:r>
            <a:r>
              <a:rPr lang="en-US" sz="2400" b="0" dirty="0" smtClean="0"/>
              <a:t>;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 smtClean="0"/>
              <a:t>Se </a:t>
            </a:r>
            <a:r>
              <a:rPr lang="en-US" sz="2400" b="0" dirty="0" err="1" smtClean="0"/>
              <a:t>você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tiver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motores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girando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igualmente</a:t>
            </a:r>
            <a:r>
              <a:rPr lang="en-US" sz="2400" b="0" dirty="0" smtClean="0"/>
              <a:t>, </a:t>
            </a:r>
            <a:r>
              <a:rPr lang="en-US" sz="2400" b="0" dirty="0" err="1" smtClean="0"/>
              <a:t>isso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ajuda</a:t>
            </a:r>
            <a:r>
              <a:rPr lang="en-US" sz="2400" b="0" dirty="0" smtClean="0"/>
              <a:t> a </a:t>
            </a:r>
            <a:r>
              <a:rPr lang="en-US" sz="2400" b="0" dirty="0" err="1" smtClean="0"/>
              <a:t>assegurar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que</a:t>
            </a:r>
            <a:r>
              <a:rPr lang="en-US" sz="2400" b="0" dirty="0" smtClean="0"/>
              <a:t> o </a:t>
            </a:r>
            <a:r>
              <a:rPr lang="en-US" sz="2400" b="0" dirty="0" err="1" smtClean="0"/>
              <a:t>robô</a:t>
            </a:r>
            <a:r>
              <a:rPr lang="en-US" sz="2400" b="0" dirty="0" smtClean="0"/>
              <a:t> se </a:t>
            </a:r>
            <a:r>
              <a:rPr lang="en-US" sz="2400" b="0" dirty="0" err="1" smtClean="0"/>
              <a:t>mova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reto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mesmo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quando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uma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roda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sofre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friccção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ou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algo</a:t>
            </a:r>
            <a:r>
              <a:rPr lang="en-US" sz="2400" b="0" dirty="0" smtClean="0"/>
              <a:t> do </a:t>
            </a:r>
            <a:r>
              <a:rPr lang="en-US" sz="2400" b="0" dirty="0" err="1" smtClean="0"/>
              <a:t>tipo</a:t>
            </a:r>
            <a:r>
              <a:rPr lang="en-US" sz="2400" b="0" dirty="0" smtClean="0"/>
              <a:t>;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 err="1" smtClean="0"/>
              <a:t>Quando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você</a:t>
            </a:r>
            <a:r>
              <a:rPr lang="en-US" sz="2400" b="0" dirty="0" smtClean="0"/>
              <a:t> tem </a:t>
            </a:r>
            <a:r>
              <a:rPr lang="en-US" sz="2400" b="0" dirty="0" err="1" smtClean="0"/>
              <a:t>motores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sincronizados</a:t>
            </a:r>
            <a:r>
              <a:rPr lang="en-US" sz="2400" b="0" dirty="0" smtClean="0"/>
              <a:t> com um </a:t>
            </a:r>
            <a:r>
              <a:rPr lang="en-US" sz="2400" b="0" dirty="0" err="1" smtClean="0"/>
              <a:t>raio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específico</a:t>
            </a:r>
            <a:r>
              <a:rPr lang="en-US" sz="2400" b="0" dirty="0" smtClean="0"/>
              <a:t>, </a:t>
            </a:r>
            <a:r>
              <a:rPr lang="en-US" sz="2400" b="0" dirty="0" err="1" smtClean="0"/>
              <a:t>os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movimentos</a:t>
            </a:r>
            <a:r>
              <a:rPr lang="en-US" sz="2400" b="0" dirty="0" smtClean="0"/>
              <a:t> do </a:t>
            </a:r>
            <a:r>
              <a:rPr lang="en-US" sz="2400" b="0" dirty="0" err="1" smtClean="0"/>
              <a:t>robô</a:t>
            </a:r>
            <a:r>
              <a:rPr lang="en-US" sz="2400" b="0" dirty="0" smtClean="0"/>
              <a:t> se </a:t>
            </a:r>
            <a:r>
              <a:rPr lang="en-US" sz="2400" b="0" dirty="0" err="1" smtClean="0"/>
              <a:t>tornam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previsíveis</a:t>
            </a:r>
            <a:r>
              <a:rPr lang="en-US" sz="2400" b="0" dirty="0" smtClean="0"/>
              <a:t> e </a:t>
            </a:r>
            <a:r>
              <a:rPr lang="en-US" sz="2400" b="0" dirty="0" err="1" smtClean="0"/>
              <a:t>suaves</a:t>
            </a:r>
            <a:r>
              <a:rPr lang="en-US" sz="2400" b="0" dirty="0" smtClean="0"/>
              <a:t>. </a:t>
            </a:r>
          </a:p>
          <a:p>
            <a:pPr marL="342900" indent="-342900">
              <a:buFont typeface="Arial"/>
              <a:buChar char="•"/>
            </a:pPr>
            <a:endParaRPr lang="en-US" sz="1800" b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EV3Lessons.com, (last edit 1/21/2015)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05667" y="5286355"/>
            <a:ext cx="3341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rgbClr val="3366FF"/>
                </a:solidFill>
              </a:rPr>
              <a:t>Vídeos</a:t>
            </a:r>
            <a:r>
              <a:rPr lang="en-US" sz="3600" dirty="0" smtClean="0">
                <a:solidFill>
                  <a:srgbClr val="3366FF"/>
                </a:solidFill>
              </a:rPr>
              <a:t> no </a:t>
            </a:r>
            <a:r>
              <a:rPr lang="en-US" sz="3600" dirty="0" err="1" smtClean="0">
                <a:solidFill>
                  <a:srgbClr val="3366FF"/>
                </a:solidFill>
              </a:rPr>
              <a:t>próximo</a:t>
            </a:r>
            <a:r>
              <a:rPr lang="en-US" sz="3600" dirty="0" smtClean="0">
                <a:solidFill>
                  <a:srgbClr val="3366FF"/>
                </a:solidFill>
              </a:rPr>
              <a:t> slide</a:t>
            </a:r>
            <a:endParaRPr lang="en-US" sz="3600" dirty="0">
              <a:solidFill>
                <a:srgbClr val="3366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6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sincronizado</a:t>
            </a:r>
            <a:r>
              <a:rPr lang="en-US" dirty="0" smtClean="0"/>
              <a:t> vs. </a:t>
            </a:r>
            <a:r>
              <a:rPr lang="en-US" dirty="0" err="1" smtClean="0"/>
              <a:t>dessincronizado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1/21/2015)</a:t>
            </a:r>
            <a:endParaRPr lang="en-US"/>
          </a:p>
        </p:txBody>
      </p:sp>
      <p:pic>
        <p:nvPicPr>
          <p:cNvPr id="5" name="0001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3058" y="3402880"/>
            <a:ext cx="3861421" cy="21720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3058" y="2479550"/>
            <a:ext cx="3861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 smtClean="0"/>
              <a:t>Motores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sincronizados</a:t>
            </a:r>
            <a:endParaRPr lang="en-US" b="1" u="sng" dirty="0" smtClean="0"/>
          </a:p>
          <a:p>
            <a:pPr algn="ctr"/>
            <a:r>
              <a:rPr lang="en-US" dirty="0" smtClean="0">
                <a:sym typeface="Wingdings"/>
              </a:rPr>
              <a:t>Se um motor </a:t>
            </a:r>
            <a:r>
              <a:rPr lang="en-US" dirty="0" err="1" smtClean="0">
                <a:sym typeface="Wingdings"/>
              </a:rPr>
              <a:t>fica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preso</a:t>
            </a:r>
            <a:r>
              <a:rPr lang="en-US" dirty="0" smtClean="0">
                <a:sym typeface="Wingdings"/>
              </a:rPr>
              <a:t>, o </a:t>
            </a:r>
            <a:r>
              <a:rPr lang="en-US" dirty="0" err="1" smtClean="0">
                <a:sym typeface="Wingdings"/>
              </a:rPr>
              <a:t>outro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para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também</a:t>
            </a:r>
            <a:endParaRPr lang="en-US" b="1" u="sng" dirty="0"/>
          </a:p>
        </p:txBody>
      </p:sp>
      <p:pic>
        <p:nvPicPr>
          <p:cNvPr id="7" name="00014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32971" y="3402880"/>
            <a:ext cx="3965562" cy="22306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35461" y="2470565"/>
            <a:ext cx="4279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 smtClean="0"/>
              <a:t>Motores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dessincronizados</a:t>
            </a:r>
            <a:endParaRPr lang="en-US" b="1" u="sng" dirty="0" smtClean="0"/>
          </a:p>
          <a:p>
            <a:pPr algn="ctr"/>
            <a:r>
              <a:rPr lang="en-US" dirty="0" smtClean="0">
                <a:sym typeface="Wingdings"/>
              </a:rPr>
              <a:t>O </a:t>
            </a:r>
            <a:r>
              <a:rPr lang="en-US" dirty="0" err="1" smtClean="0">
                <a:sym typeface="Wingdings"/>
              </a:rPr>
              <a:t>segundo</a:t>
            </a:r>
            <a:r>
              <a:rPr lang="en-US" dirty="0" smtClean="0">
                <a:sym typeface="Wingdings"/>
              </a:rPr>
              <a:t> motor </a:t>
            </a:r>
            <a:r>
              <a:rPr lang="en-US" dirty="0" err="1" smtClean="0">
                <a:sym typeface="Wingdings"/>
              </a:rPr>
              <a:t>irá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continuar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girando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quando</a:t>
            </a:r>
            <a:r>
              <a:rPr lang="en-US" dirty="0" smtClean="0">
                <a:sym typeface="Wingdings"/>
              </a:rPr>
              <a:t> o </a:t>
            </a:r>
            <a:r>
              <a:rPr lang="en-US" dirty="0" err="1" smtClean="0">
                <a:sym typeface="Wingdings"/>
              </a:rPr>
              <a:t>outro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estiver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preso</a:t>
            </a:r>
            <a:endParaRPr lang="en-US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1320800" y="1524318"/>
            <a:ext cx="645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3366FF"/>
                </a:solidFill>
              </a:rPr>
              <a:t>Clique </a:t>
            </a:r>
            <a:r>
              <a:rPr lang="en-US" sz="3600" dirty="0" err="1" smtClean="0">
                <a:solidFill>
                  <a:srgbClr val="3366FF"/>
                </a:solidFill>
              </a:rPr>
              <a:t>para</a:t>
            </a:r>
            <a:r>
              <a:rPr lang="en-US" sz="3600" dirty="0" smtClean="0">
                <a:solidFill>
                  <a:srgbClr val="3366FF"/>
                </a:solidFill>
              </a:rPr>
              <a:t> </a:t>
            </a:r>
            <a:r>
              <a:rPr lang="en-US" sz="3600" dirty="0" err="1" smtClean="0">
                <a:solidFill>
                  <a:srgbClr val="3366FF"/>
                </a:solidFill>
              </a:rPr>
              <a:t>assistir</a:t>
            </a:r>
            <a:r>
              <a:rPr lang="en-US" sz="3600" dirty="0" smtClean="0">
                <a:solidFill>
                  <a:srgbClr val="3366FF"/>
                </a:solidFill>
              </a:rPr>
              <a:t> </a:t>
            </a:r>
            <a:r>
              <a:rPr lang="en-US" sz="3600" dirty="0" err="1" smtClean="0">
                <a:solidFill>
                  <a:srgbClr val="3366FF"/>
                </a:solidFill>
              </a:rPr>
              <a:t>aos</a:t>
            </a:r>
            <a:r>
              <a:rPr lang="en-US" sz="3600" dirty="0" smtClean="0">
                <a:solidFill>
                  <a:srgbClr val="3366FF"/>
                </a:solidFill>
              </a:rPr>
              <a:t> </a:t>
            </a:r>
            <a:r>
              <a:rPr lang="en-US" sz="3600" dirty="0" err="1" smtClean="0">
                <a:solidFill>
                  <a:srgbClr val="3366FF"/>
                </a:solidFill>
              </a:rPr>
              <a:t>vídeos</a:t>
            </a:r>
            <a:endParaRPr lang="en-US" sz="3600" dirty="0">
              <a:solidFill>
                <a:srgbClr val="3366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2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456471" cy="1371600"/>
          </a:xfrm>
        </p:spPr>
        <p:txBody>
          <a:bodyPr/>
          <a:lstStyle/>
          <a:p>
            <a:r>
              <a:rPr lang="en-US" dirty="0" err="1" smtClean="0"/>
              <a:t>Aceleração</a:t>
            </a:r>
            <a:r>
              <a:rPr lang="en-US" dirty="0" smtClean="0"/>
              <a:t> / </a:t>
            </a:r>
            <a:r>
              <a:rPr lang="en-US" dirty="0" err="1" smtClean="0"/>
              <a:t>Desaceleração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88933"/>
            <a:ext cx="8245474" cy="43735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0" dirty="0" err="1" smtClean="0"/>
              <a:t>Aceleração</a:t>
            </a:r>
            <a:r>
              <a:rPr lang="en-US" sz="2400" b="0" dirty="0" smtClean="0"/>
              <a:t> (Ramp Up) </a:t>
            </a:r>
            <a:r>
              <a:rPr lang="en-US" sz="2400" b="0" dirty="0" err="1" smtClean="0"/>
              <a:t>faz</a:t>
            </a:r>
            <a:r>
              <a:rPr lang="en-US" sz="2400" b="0" dirty="0" smtClean="0"/>
              <a:t> com </a:t>
            </a:r>
            <a:r>
              <a:rPr lang="en-US" sz="2400" b="0" dirty="0" err="1" smtClean="0"/>
              <a:t>que</a:t>
            </a:r>
            <a:r>
              <a:rPr lang="en-US" sz="2400" b="0" dirty="0" smtClean="0"/>
              <a:t> o </a:t>
            </a:r>
            <a:r>
              <a:rPr lang="en-US" sz="2400" b="0" dirty="0" err="1" smtClean="0"/>
              <a:t>robô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aumente</a:t>
            </a:r>
            <a:r>
              <a:rPr lang="en-US" sz="2400" b="0" dirty="0" smtClean="0"/>
              <a:t> de </a:t>
            </a:r>
            <a:r>
              <a:rPr lang="en-US" sz="2400" b="0" dirty="0" err="1" smtClean="0"/>
              <a:t>velocidade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gradualmente</a:t>
            </a:r>
            <a:r>
              <a:rPr lang="en-US" sz="2400" b="0" dirty="0" smtClean="0"/>
              <a:t> no </a:t>
            </a:r>
            <a:r>
              <a:rPr lang="en-US" sz="2400" b="0" dirty="0" err="1" smtClean="0"/>
              <a:t>início</a:t>
            </a:r>
            <a:r>
              <a:rPr lang="en-US" sz="2400" b="0" dirty="0" smtClean="0"/>
              <a:t> do </a:t>
            </a:r>
            <a:r>
              <a:rPr lang="en-US" sz="2400" b="0" dirty="0" err="1" smtClean="0"/>
              <a:t>movimento</a:t>
            </a:r>
            <a:endParaRPr lang="en-US" sz="2400" b="0" dirty="0" smtClean="0"/>
          </a:p>
          <a:p>
            <a:pPr marL="342900" indent="-342900">
              <a:buFont typeface="Arial"/>
              <a:buChar char="•"/>
            </a:pPr>
            <a:r>
              <a:rPr lang="en-US" sz="2400" b="0" dirty="0" err="1" smtClean="0"/>
              <a:t>Desaceleração</a:t>
            </a:r>
            <a:r>
              <a:rPr lang="en-US" sz="2400" b="0" dirty="0" smtClean="0"/>
              <a:t> (Ramp Down) </a:t>
            </a:r>
            <a:r>
              <a:rPr lang="en-US" sz="2400" b="0" dirty="0" err="1" smtClean="0"/>
              <a:t>faz</a:t>
            </a:r>
            <a:r>
              <a:rPr lang="en-US" sz="2400" b="0" dirty="0" smtClean="0"/>
              <a:t> com </a:t>
            </a:r>
            <a:r>
              <a:rPr lang="en-US" sz="2400" b="0" dirty="0" err="1" smtClean="0"/>
              <a:t>que</a:t>
            </a:r>
            <a:r>
              <a:rPr lang="en-US" sz="2400" b="0" dirty="0" smtClean="0"/>
              <a:t> o </a:t>
            </a:r>
            <a:r>
              <a:rPr lang="en-US" sz="2400" b="0" dirty="0" err="1" smtClean="0"/>
              <a:t>robô</a:t>
            </a:r>
            <a:r>
              <a:rPr lang="en-US" sz="2400" b="0" dirty="0" smtClean="0"/>
              <a:t> pare </a:t>
            </a:r>
            <a:r>
              <a:rPr lang="en-US" sz="2400" b="0" dirty="0" err="1" smtClean="0"/>
              <a:t>gradualmente</a:t>
            </a:r>
            <a:r>
              <a:rPr lang="en-US" sz="2400" b="0" dirty="0" smtClean="0"/>
              <a:t> no final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 err="1" smtClean="0"/>
              <a:t>Sem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aceleração</a:t>
            </a:r>
            <a:r>
              <a:rPr lang="en-US" sz="2400" b="0" dirty="0" smtClean="0"/>
              <a:t>/</a:t>
            </a:r>
            <a:r>
              <a:rPr lang="en-US" sz="2400" b="0" dirty="0" err="1" smtClean="0"/>
              <a:t>desaceleração</a:t>
            </a:r>
            <a:r>
              <a:rPr lang="en-US" sz="2400" b="0" dirty="0" smtClean="0"/>
              <a:t>, </a:t>
            </a:r>
            <a:r>
              <a:rPr lang="en-US" sz="2400" b="0" dirty="0" err="1" smtClean="0"/>
              <a:t>talvez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você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veja</a:t>
            </a:r>
            <a:r>
              <a:rPr lang="en-US" sz="2400" b="0" dirty="0" smtClean="0"/>
              <a:t> o </a:t>
            </a:r>
            <a:r>
              <a:rPr lang="en-US" sz="2400" b="0" dirty="0" err="1" smtClean="0"/>
              <a:t>robô</a:t>
            </a:r>
            <a:r>
              <a:rPr lang="en-US" sz="2400" b="0" dirty="0" smtClean="0"/>
              <a:t>  </a:t>
            </a:r>
            <a:r>
              <a:rPr lang="en-US" sz="2400" b="0" dirty="0" err="1" smtClean="0"/>
              <a:t>sacolejando</a:t>
            </a:r>
            <a:r>
              <a:rPr lang="en-US" sz="2400" b="0" dirty="0" smtClean="0"/>
              <a:t> no </a:t>
            </a:r>
            <a:r>
              <a:rPr lang="en-US" sz="2400" b="0" dirty="0" err="1" smtClean="0"/>
              <a:t>início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ou</a:t>
            </a:r>
            <a:r>
              <a:rPr lang="en-US" sz="2400" b="0" dirty="0" smtClean="0"/>
              <a:t> no final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O </a:t>
            </a:r>
            <a:r>
              <a:rPr lang="en-US" sz="2400" dirty="0" err="1" smtClean="0"/>
              <a:t>robô</a:t>
            </a:r>
            <a:r>
              <a:rPr lang="en-US" sz="2400" dirty="0" smtClean="0"/>
              <a:t> </a:t>
            </a:r>
            <a:r>
              <a:rPr lang="en-US" sz="2400" dirty="0" err="1" smtClean="0"/>
              <a:t>ainda</a:t>
            </a:r>
            <a:r>
              <a:rPr lang="en-US" sz="2400" dirty="0" smtClean="0"/>
              <a:t> </a:t>
            </a:r>
            <a:r>
              <a:rPr lang="en-US" sz="2400" dirty="0" err="1" smtClean="0"/>
              <a:t>irá</a:t>
            </a:r>
            <a:r>
              <a:rPr lang="en-US" sz="2400" dirty="0" smtClean="0"/>
              <a:t> </a:t>
            </a:r>
            <a:r>
              <a:rPr lang="en-US" sz="2400" dirty="0" err="1" smtClean="0"/>
              <a:t>ajustar</a:t>
            </a:r>
            <a:r>
              <a:rPr lang="en-US" sz="2400" dirty="0" smtClean="0"/>
              <a:t> </a:t>
            </a:r>
            <a:r>
              <a:rPr lang="en-US" sz="2400" dirty="0" err="1" smtClean="0"/>
              <a:t>seus</a:t>
            </a:r>
            <a:r>
              <a:rPr lang="en-US" sz="2400" dirty="0" smtClean="0"/>
              <a:t> </a:t>
            </a:r>
            <a:r>
              <a:rPr lang="en-US" sz="2400" dirty="0" err="1" smtClean="0"/>
              <a:t>motores</a:t>
            </a:r>
            <a:r>
              <a:rPr lang="en-US" sz="2400" dirty="0" smtClean="0"/>
              <a:t> </a:t>
            </a:r>
            <a:r>
              <a:rPr lang="en-US" sz="2400" dirty="0" err="1" smtClean="0"/>
              <a:t>depois</a:t>
            </a:r>
            <a:r>
              <a:rPr lang="en-US" sz="2400" dirty="0" smtClean="0"/>
              <a:t> da </a:t>
            </a:r>
            <a:r>
              <a:rPr lang="en-US" sz="2400" dirty="0" err="1" smtClean="0"/>
              <a:t>pausa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alcançar</a:t>
            </a:r>
            <a:r>
              <a:rPr lang="en-US" sz="2400" dirty="0" smtClean="0"/>
              <a:t> o valor </a:t>
            </a:r>
            <a:r>
              <a:rPr lang="en-US" sz="2400" dirty="0" err="1" smtClean="0"/>
              <a:t>determinado</a:t>
            </a:r>
            <a:r>
              <a:rPr lang="en-US" sz="2400" dirty="0" smtClean="0"/>
              <a:t> do sensor de </a:t>
            </a:r>
            <a:r>
              <a:rPr lang="en-US" sz="2400" dirty="0" err="1" smtClean="0"/>
              <a:t>rotações</a:t>
            </a:r>
            <a:r>
              <a:rPr lang="en-US" sz="2400" dirty="0" smtClean="0"/>
              <a:t>, </a:t>
            </a:r>
            <a:r>
              <a:rPr lang="en-US" sz="2400" dirty="0" err="1" smtClean="0"/>
              <a:t>mas</a:t>
            </a:r>
            <a:r>
              <a:rPr lang="en-US" sz="2400" dirty="0" smtClean="0"/>
              <a:t> </a:t>
            </a:r>
            <a:r>
              <a:rPr lang="en-US" sz="2400" dirty="0" err="1" smtClean="0"/>
              <a:t>isso</a:t>
            </a:r>
            <a:r>
              <a:rPr lang="en-US" sz="2400" dirty="0" smtClean="0"/>
              <a:t> </a:t>
            </a:r>
            <a:r>
              <a:rPr lang="en-US" sz="2400" dirty="0" err="1" smtClean="0"/>
              <a:t>pode</a:t>
            </a:r>
            <a:r>
              <a:rPr lang="en-US" sz="2400" dirty="0" smtClean="0"/>
              <a:t> ser </a:t>
            </a:r>
            <a:r>
              <a:rPr lang="en-US" sz="2400" dirty="0" err="1" smtClean="0"/>
              <a:t>menos</a:t>
            </a:r>
            <a:r>
              <a:rPr lang="en-US" sz="2400" dirty="0" smtClean="0"/>
              <a:t> </a:t>
            </a:r>
            <a:r>
              <a:rPr lang="en-US" sz="2400" dirty="0" err="1" smtClean="0"/>
              <a:t>preciso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1/21/2015)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92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maneiras</a:t>
            </a:r>
            <a:r>
              <a:rPr lang="en-US" dirty="0" smtClean="0"/>
              <a:t> de mover o </a:t>
            </a:r>
            <a:r>
              <a:rPr lang="en-US" dirty="0" err="1" smtClean="0"/>
              <a:t>robô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135953"/>
              </p:ext>
            </p:extLst>
          </p:nvPr>
        </p:nvGraphicFramePr>
        <p:xfrm>
          <a:off x="335597" y="1622839"/>
          <a:ext cx="8412810" cy="4586623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095905"/>
                <a:gridCol w="1095905"/>
                <a:gridCol w="1095905"/>
                <a:gridCol w="1698299"/>
                <a:gridCol w="1673083"/>
                <a:gridCol w="1753713"/>
              </a:tblGrid>
              <a:tr h="60478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Potência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Regulada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Motores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sincronizados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Aceleração</a:t>
                      </a:r>
                      <a:r>
                        <a:rPr lang="en-US" sz="1600" dirty="0" smtClean="0"/>
                        <a:t>/</a:t>
                      </a:r>
                    </a:p>
                    <a:p>
                      <a:pPr algn="ctr"/>
                      <a:r>
                        <a:rPr lang="en-US" sz="1600" dirty="0" err="1" smtClean="0"/>
                        <a:t>Desaceleração</a:t>
                      </a:r>
                      <a:endParaRPr lang="en-US" sz="1600" dirty="0"/>
                    </a:p>
                  </a:txBody>
                  <a:tcPr/>
                </a:tc>
              </a:tr>
              <a:tr h="995460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</a:tr>
              <a:tr h="995460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</a:tr>
              <a:tr h="995460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3600" dirty="0" smtClean="0"/>
                    </a:p>
                  </a:txBody>
                  <a:tcPr anchor="ctr"/>
                </a:tc>
              </a:tr>
              <a:tr h="9954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3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3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360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1/21/2015)</a:t>
            </a:r>
            <a:endParaRPr lang="en-US"/>
          </a:p>
        </p:txBody>
      </p:sp>
      <p:pic>
        <p:nvPicPr>
          <p:cNvPr id="5" name="Picture 4" descr="Screen Shot 2014-10-23 at 6.51.0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21"/>
          <a:stretch/>
        </p:blipFill>
        <p:spPr>
          <a:xfrm>
            <a:off x="592067" y="5273060"/>
            <a:ext cx="2711198" cy="903365"/>
          </a:xfrm>
          <a:prstGeom prst="rect">
            <a:avLst/>
          </a:prstGeom>
        </p:spPr>
      </p:pic>
      <p:pic>
        <p:nvPicPr>
          <p:cNvPr id="6" name="Picture 5" descr="Screen Shot 2014-10-23 at 6.50.0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04"/>
          <a:stretch/>
        </p:blipFill>
        <p:spPr>
          <a:xfrm>
            <a:off x="632061" y="4268651"/>
            <a:ext cx="2637487" cy="881351"/>
          </a:xfrm>
          <a:prstGeom prst="rect">
            <a:avLst/>
          </a:prstGeom>
        </p:spPr>
      </p:pic>
      <p:pic>
        <p:nvPicPr>
          <p:cNvPr id="7" name="Picture 6" descr="Screen Shot 2014-10-23 at 6.20.0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7975" b="14315"/>
          <a:stretch/>
        </p:blipFill>
        <p:spPr>
          <a:xfrm>
            <a:off x="644619" y="2259754"/>
            <a:ext cx="2703602" cy="906417"/>
          </a:xfrm>
          <a:prstGeom prst="rect">
            <a:avLst/>
          </a:prstGeom>
        </p:spPr>
      </p:pic>
      <p:pic>
        <p:nvPicPr>
          <p:cNvPr id="8" name="Picture 7" descr="Screen Shot 2014-10-23 at 6.20.57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" t="9903" b="7642"/>
          <a:stretch/>
        </p:blipFill>
        <p:spPr>
          <a:xfrm>
            <a:off x="655710" y="3273308"/>
            <a:ext cx="2703750" cy="9091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451" y="2496841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1451" y="3499177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451" y="4425552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451" y="5517088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50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Movendo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graus</a:t>
            </a:r>
            <a:r>
              <a:rPr lang="en-US" dirty="0" smtClean="0"/>
              <a:t> Vs. </a:t>
            </a:r>
            <a:r>
              <a:rPr lang="en-US" dirty="0" err="1" smtClean="0"/>
              <a:t>segundos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1/21/2015)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6647" y="1401073"/>
            <a:ext cx="409755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Mover </a:t>
            </a:r>
            <a:r>
              <a:rPr lang="en-US" sz="2000" b="1" u="sng" dirty="0" err="1" smtClean="0"/>
              <a:t>em</a:t>
            </a:r>
            <a:r>
              <a:rPr lang="en-US" sz="2000" b="1" u="sng" dirty="0" smtClean="0"/>
              <a:t> </a:t>
            </a:r>
            <a:r>
              <a:rPr lang="en-US" sz="2000" b="1" u="sng" dirty="0" err="1" smtClean="0"/>
              <a:t>graus</a:t>
            </a:r>
            <a:r>
              <a:rPr lang="en-US" sz="2000" b="1" u="sng" dirty="0" smtClean="0"/>
              <a:t>/</a:t>
            </a:r>
            <a:r>
              <a:rPr lang="en-US" sz="2000" b="1" u="sng" dirty="0" err="1" smtClean="0"/>
              <a:t>rotações</a:t>
            </a:r>
            <a:endParaRPr lang="en-US" sz="2000" b="1" u="sng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O </a:t>
            </a:r>
            <a:r>
              <a:rPr lang="en-US" sz="2000" dirty="0" err="1" smtClean="0"/>
              <a:t>bloco</a:t>
            </a:r>
            <a:r>
              <a:rPr lang="en-US" sz="2000" dirty="0" smtClean="0"/>
              <a:t> </a:t>
            </a:r>
            <a:r>
              <a:rPr lang="en-US" sz="2000" dirty="0" err="1" smtClean="0"/>
              <a:t>não</a:t>
            </a:r>
            <a:r>
              <a:rPr lang="en-US" sz="2000" dirty="0" smtClean="0"/>
              <a:t> se </a:t>
            </a:r>
            <a:r>
              <a:rPr lang="en-US" sz="2000" dirty="0" err="1" smtClean="0"/>
              <a:t>completa</a:t>
            </a:r>
            <a:r>
              <a:rPr lang="en-US" sz="2000" dirty="0" smtClean="0"/>
              <a:t> </a:t>
            </a:r>
            <a:r>
              <a:rPr lang="en-US" sz="2000" dirty="0" err="1" smtClean="0"/>
              <a:t>até</a:t>
            </a:r>
            <a:r>
              <a:rPr lang="en-US" sz="2000" dirty="0" smtClean="0"/>
              <a:t>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en-US" sz="2000" dirty="0" err="1" smtClean="0"/>
              <a:t>graus</a:t>
            </a:r>
            <a:r>
              <a:rPr lang="en-US" sz="2000" dirty="0" smtClean="0"/>
              <a:t>/</a:t>
            </a:r>
            <a:r>
              <a:rPr lang="en-US" sz="2000" dirty="0" err="1" smtClean="0"/>
              <a:t>rotações</a:t>
            </a:r>
            <a:r>
              <a:rPr lang="en-US" sz="2000" dirty="0" smtClean="0"/>
              <a:t> </a:t>
            </a:r>
            <a:r>
              <a:rPr lang="en-US" sz="2000" dirty="0" err="1" smtClean="0"/>
              <a:t>estabelecidos</a:t>
            </a:r>
            <a:r>
              <a:rPr lang="en-US" sz="2000" dirty="0" smtClean="0"/>
              <a:t> </a:t>
            </a:r>
            <a:r>
              <a:rPr lang="en-US" sz="2000" dirty="0" err="1" smtClean="0"/>
              <a:t>sejam</a:t>
            </a:r>
            <a:r>
              <a:rPr lang="en-US" sz="2000" dirty="0" smtClean="0"/>
              <a:t> </a:t>
            </a:r>
            <a:r>
              <a:rPr lang="en-US" sz="2000" dirty="0" err="1" smtClean="0"/>
              <a:t>atingidos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E se o </a:t>
            </a:r>
            <a:r>
              <a:rPr lang="en-US" sz="2000" dirty="0" err="1" smtClean="0"/>
              <a:t>robô</a:t>
            </a:r>
            <a:r>
              <a:rPr lang="en-US" sz="2000" dirty="0" smtClean="0"/>
              <a:t> </a:t>
            </a:r>
            <a:r>
              <a:rPr lang="en-US" sz="2000" dirty="0" err="1" smtClean="0"/>
              <a:t>ficar</a:t>
            </a:r>
            <a:r>
              <a:rPr lang="en-US" sz="2000" dirty="0" smtClean="0"/>
              <a:t> </a:t>
            </a:r>
            <a:r>
              <a:rPr lang="en-US" sz="2000" dirty="0" err="1" smtClean="0"/>
              <a:t>preso</a:t>
            </a:r>
            <a:r>
              <a:rPr lang="en-US" sz="2000" dirty="0" smtClean="0"/>
              <a:t> </a:t>
            </a:r>
            <a:r>
              <a:rPr lang="en-US" sz="2000" dirty="0" err="1" smtClean="0"/>
              <a:t>em</a:t>
            </a:r>
            <a:r>
              <a:rPr lang="en-US" sz="2000" dirty="0" smtClean="0"/>
              <a:t> </a:t>
            </a:r>
            <a:r>
              <a:rPr lang="en-US" sz="2000" dirty="0" err="1" smtClean="0"/>
              <a:t>algum</a:t>
            </a:r>
            <a:r>
              <a:rPr lang="en-US" sz="2000" dirty="0" smtClean="0"/>
              <a:t> </a:t>
            </a:r>
            <a:r>
              <a:rPr lang="en-US" sz="2000" dirty="0" err="1" smtClean="0"/>
              <a:t>lugar</a:t>
            </a:r>
            <a:r>
              <a:rPr lang="en-US" sz="2000" dirty="0" smtClean="0"/>
              <a:t> do </a:t>
            </a:r>
            <a:r>
              <a:rPr lang="en-US" sz="2000" dirty="0" err="1" smtClean="0"/>
              <a:t>tapete</a:t>
            </a:r>
            <a:r>
              <a:rPr lang="en-US" sz="2000" dirty="0" smtClean="0"/>
              <a:t>?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err="1" smtClean="0">
                <a:sym typeface="Wingdings"/>
              </a:rPr>
              <a:t>Programação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err="1" smtClean="0">
                <a:sym typeface="Wingdings"/>
              </a:rPr>
              <a:t>trava</a:t>
            </a:r>
            <a:r>
              <a:rPr lang="en-US" sz="2000" dirty="0" smtClean="0">
                <a:sym typeface="Wingdings"/>
              </a:rPr>
              <a:t> e </a:t>
            </a:r>
            <a:r>
              <a:rPr lang="en-US" sz="2000" dirty="0" err="1" smtClean="0">
                <a:sym typeface="Wingdings"/>
              </a:rPr>
              <a:t>nunca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err="1" smtClean="0">
                <a:sym typeface="Wingdings"/>
              </a:rPr>
              <a:t>chega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err="1" smtClean="0">
                <a:sym typeface="Wingdings"/>
              </a:rPr>
              <a:t>ao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err="1" smtClean="0">
                <a:sym typeface="Wingdings"/>
              </a:rPr>
              <a:t>próximo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err="1" smtClean="0">
                <a:sym typeface="Wingdings"/>
              </a:rPr>
              <a:t>bloco</a:t>
            </a:r>
            <a:endParaRPr lang="en-US" sz="2000" dirty="0" smtClean="0">
              <a:sym typeface="Wingdings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 dirty="0" err="1" smtClean="0">
                <a:sym typeface="Wingdings"/>
              </a:rPr>
              <a:t>Você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err="1" smtClean="0">
                <a:sym typeface="Wingdings"/>
              </a:rPr>
              <a:t>terá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err="1" smtClean="0">
                <a:sym typeface="Wingdings"/>
              </a:rPr>
              <a:t>que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err="1" smtClean="0">
                <a:sym typeface="Wingdings"/>
              </a:rPr>
              <a:t>pegar</a:t>
            </a:r>
            <a:r>
              <a:rPr lang="en-US" sz="2000" dirty="0" smtClean="0">
                <a:sym typeface="Wingdings"/>
              </a:rPr>
              <a:t> o </a:t>
            </a:r>
            <a:r>
              <a:rPr lang="en-US" sz="2000" dirty="0" err="1" smtClean="0">
                <a:sym typeface="Wingdings"/>
              </a:rPr>
              <a:t>robô</a:t>
            </a:r>
            <a:r>
              <a:rPr lang="en-US" sz="2000" dirty="0" smtClean="0">
                <a:sym typeface="Wingdings"/>
              </a:rPr>
              <a:t> e </a:t>
            </a:r>
            <a:r>
              <a:rPr lang="en-US" sz="2000" dirty="0" err="1" smtClean="0">
                <a:sym typeface="Wingdings"/>
              </a:rPr>
              <a:t>levar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err="1" smtClean="0">
                <a:sym typeface="Wingdings"/>
              </a:rPr>
              <a:t>uma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err="1" smtClean="0">
                <a:sym typeface="Wingdings"/>
              </a:rPr>
              <a:t>penalidade</a:t>
            </a:r>
            <a:r>
              <a:rPr lang="en-US" sz="2000" dirty="0" smtClean="0">
                <a:sym typeface="Wingdings"/>
              </a:rPr>
              <a:t> de toque.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570570" y="1401073"/>
            <a:ext cx="409755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Mover </a:t>
            </a:r>
            <a:r>
              <a:rPr lang="en-US" sz="2000" b="1" u="sng" dirty="0" err="1" smtClean="0"/>
              <a:t>por</a:t>
            </a:r>
            <a:r>
              <a:rPr lang="en-US" sz="2000" b="1" u="sng" dirty="0" smtClean="0"/>
              <a:t> </a:t>
            </a:r>
            <a:r>
              <a:rPr lang="en-US" sz="2000" b="1" u="sng" dirty="0" err="1" smtClean="0"/>
              <a:t>segundos</a:t>
            </a:r>
            <a:endParaRPr lang="en-US" sz="2000" b="1" u="sng" dirty="0" smtClean="0"/>
          </a:p>
          <a:p>
            <a:pPr marL="285750" lvl="1" indent="-285750">
              <a:buFont typeface="Arial"/>
              <a:buChar char="•"/>
            </a:pPr>
            <a:r>
              <a:rPr lang="en-US" sz="2000" dirty="0" err="1" smtClean="0">
                <a:sym typeface="Wingdings"/>
              </a:rPr>
              <a:t>Menos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err="1" smtClean="0">
                <a:sym typeface="Wingdings"/>
              </a:rPr>
              <a:t>preciso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err="1" smtClean="0">
                <a:sym typeface="Wingdings"/>
              </a:rPr>
              <a:t>para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err="1" smtClean="0">
                <a:sym typeface="Wingdings"/>
              </a:rPr>
              <a:t>movimentos</a:t>
            </a:r>
            <a:r>
              <a:rPr lang="en-US" sz="2000" dirty="0" smtClean="0">
                <a:sym typeface="Wingdings"/>
              </a:rPr>
              <a:t> do </a:t>
            </a:r>
            <a:r>
              <a:rPr lang="en-US" sz="2000" dirty="0" err="1" smtClean="0">
                <a:sym typeface="Wingdings"/>
              </a:rPr>
              <a:t>robô</a:t>
            </a:r>
            <a:endParaRPr lang="en-US" sz="2000" dirty="0" smtClean="0">
              <a:sym typeface="Wingdings"/>
            </a:endParaRPr>
          </a:p>
          <a:p>
            <a:pPr marL="742950" lvl="2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Distance traveled depends on speed, battery level, weight of robot</a:t>
            </a:r>
          </a:p>
          <a:p>
            <a:pPr marL="285750" lvl="1" indent="-285750">
              <a:buFont typeface="Arial"/>
              <a:buChar char="•"/>
            </a:pPr>
            <a:r>
              <a:rPr lang="en-US" sz="2000" dirty="0" err="1" smtClean="0">
                <a:sym typeface="Wingdings"/>
              </a:rPr>
              <a:t>Você</a:t>
            </a:r>
            <a:r>
              <a:rPr lang="en-US" sz="2000" dirty="0" smtClean="0">
                <a:sym typeface="Wingdings"/>
              </a:rPr>
              <a:t> tem </a:t>
            </a:r>
            <a:r>
              <a:rPr lang="en-US" sz="2000" dirty="0" err="1" smtClean="0">
                <a:sym typeface="Wingdings"/>
              </a:rPr>
              <a:t>que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err="1" smtClean="0">
                <a:sym typeface="Wingdings"/>
              </a:rPr>
              <a:t>lembrar</a:t>
            </a:r>
            <a:r>
              <a:rPr lang="en-US" sz="2000" dirty="0" smtClean="0">
                <a:sym typeface="Wingdings"/>
              </a:rPr>
              <a:t> disso </a:t>
            </a:r>
            <a:r>
              <a:rPr lang="en-US" sz="2000" dirty="0" err="1" smtClean="0">
                <a:sym typeface="Wingdings"/>
              </a:rPr>
              <a:t>quando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err="1" smtClean="0">
                <a:sym typeface="Wingdings"/>
              </a:rPr>
              <a:t>decidir</a:t>
            </a:r>
            <a:r>
              <a:rPr lang="en-US" sz="2000" dirty="0" smtClean="0">
                <a:sym typeface="Wingdings"/>
              </a:rPr>
              <a:t> se mover </a:t>
            </a:r>
            <a:r>
              <a:rPr lang="en-US" sz="2000" dirty="0" err="1" smtClean="0">
                <a:sym typeface="Wingdings"/>
              </a:rPr>
              <a:t>por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err="1" smtClean="0">
                <a:sym typeface="Wingdings"/>
              </a:rPr>
              <a:t>segundos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err="1" smtClean="0">
                <a:sym typeface="Wingdings"/>
              </a:rPr>
              <a:t>deve</a:t>
            </a:r>
            <a:r>
              <a:rPr lang="en-US" sz="2000" dirty="0" smtClean="0">
                <a:sym typeface="Wingdings"/>
              </a:rPr>
              <a:t> ser </a:t>
            </a:r>
            <a:r>
              <a:rPr lang="en-US" sz="2000" dirty="0" err="1" smtClean="0">
                <a:sym typeface="Wingdings"/>
              </a:rPr>
              <a:t>usado</a:t>
            </a:r>
            <a:r>
              <a:rPr lang="en-US" sz="2000" dirty="0" smtClean="0">
                <a:sym typeface="Wingdings"/>
              </a:rPr>
              <a:t>. </a:t>
            </a:r>
          </a:p>
          <a:p>
            <a:pPr marL="285750" lvl="1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No </a:t>
            </a:r>
            <a:r>
              <a:rPr lang="en-US" sz="2000" dirty="0" err="1" smtClean="0">
                <a:sym typeface="Wingdings"/>
              </a:rPr>
              <a:t>entando</a:t>
            </a:r>
            <a:r>
              <a:rPr lang="en-US" sz="2000" dirty="0" smtClean="0">
                <a:sym typeface="Wingdings"/>
              </a:rPr>
              <a:t>, </a:t>
            </a:r>
            <a:r>
              <a:rPr lang="en-US" sz="2000" dirty="0" err="1" smtClean="0">
                <a:sym typeface="Wingdings"/>
              </a:rPr>
              <a:t>pode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err="1" smtClean="0">
                <a:sym typeface="Wingdings"/>
              </a:rPr>
              <a:t>evitar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err="1" smtClean="0">
                <a:sym typeface="Wingdings"/>
              </a:rPr>
              <a:t>estagnação</a:t>
            </a:r>
            <a:r>
              <a:rPr lang="en-US" sz="2000" dirty="0" smtClean="0">
                <a:sym typeface="Wingdings"/>
              </a:rPr>
              <a:t> do </a:t>
            </a:r>
            <a:r>
              <a:rPr lang="en-US" sz="2000" dirty="0" err="1" smtClean="0">
                <a:sym typeface="Wingdings"/>
              </a:rPr>
              <a:t>robô</a:t>
            </a:r>
            <a:endParaRPr lang="en-US" sz="2000" dirty="0" smtClean="0">
              <a:sym typeface="Wingdings"/>
            </a:endParaRPr>
          </a:p>
          <a:p>
            <a:pPr marL="742950" lvl="2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Ex.: </a:t>
            </a:r>
            <a:r>
              <a:rPr lang="en-US" sz="2000" dirty="0" err="1" smtClean="0">
                <a:sym typeface="Wingdings"/>
              </a:rPr>
              <a:t>pode</a:t>
            </a:r>
            <a:r>
              <a:rPr lang="en-US" sz="2000" dirty="0" smtClean="0">
                <a:sym typeface="Wingdings"/>
              </a:rPr>
              <a:t> ser </a:t>
            </a:r>
            <a:r>
              <a:rPr lang="en-US" sz="2000" dirty="0" err="1" smtClean="0">
                <a:sym typeface="Wingdings"/>
              </a:rPr>
              <a:t>útil</a:t>
            </a:r>
            <a:r>
              <a:rPr lang="en-US" sz="2000" dirty="0" smtClean="0">
                <a:sym typeface="Wingdings"/>
              </a:rPr>
              <a:t> se </a:t>
            </a:r>
            <a:r>
              <a:rPr lang="en-US" sz="2000" dirty="0" err="1" smtClean="0">
                <a:sym typeface="Wingdings"/>
              </a:rPr>
              <a:t>sua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err="1" smtClean="0">
                <a:sym typeface="Wingdings"/>
              </a:rPr>
              <a:t>garra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err="1" smtClean="0">
                <a:sym typeface="Wingdings"/>
              </a:rPr>
              <a:t>ficar</a:t>
            </a:r>
            <a:r>
              <a:rPr lang="en-US" sz="2000" dirty="0" smtClean="0">
                <a:sym typeface="Wingdings"/>
              </a:rPr>
              <a:t> </a:t>
            </a:r>
            <a:r>
              <a:rPr lang="en-US" sz="2000" dirty="0" err="1" smtClean="0">
                <a:sym typeface="Wingdings"/>
              </a:rPr>
              <a:t>presa</a:t>
            </a:r>
            <a:endParaRPr lang="en-US" sz="2000" dirty="0"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1591" y="5494501"/>
            <a:ext cx="541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rgbClr val="3366FF"/>
                </a:solidFill>
              </a:rPr>
              <a:t>Vídeos</a:t>
            </a:r>
            <a:r>
              <a:rPr lang="en-US" sz="3600" dirty="0" smtClean="0">
                <a:solidFill>
                  <a:srgbClr val="3366FF"/>
                </a:solidFill>
              </a:rPr>
              <a:t> no </a:t>
            </a:r>
            <a:r>
              <a:rPr lang="en-US" sz="3600" dirty="0" err="1" smtClean="0">
                <a:solidFill>
                  <a:srgbClr val="3366FF"/>
                </a:solidFill>
              </a:rPr>
              <a:t>próximo</a:t>
            </a:r>
            <a:r>
              <a:rPr lang="en-US" sz="3600" dirty="0" smtClean="0">
                <a:solidFill>
                  <a:srgbClr val="3366FF"/>
                </a:solidFill>
              </a:rPr>
              <a:t> slide</a:t>
            </a:r>
            <a:endParaRPr lang="en-US" sz="3600" dirty="0">
              <a:solidFill>
                <a:srgbClr val="3366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643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9343</TotalTime>
  <Words>673</Words>
  <Application>Microsoft Office PowerPoint</Application>
  <PresentationFormat>On-screen Show (4:3)</PresentationFormat>
  <Paragraphs>105</Paragraphs>
  <Slides>11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Calibri</vt:lpstr>
      <vt:lpstr>Helvetica Neue</vt:lpstr>
      <vt:lpstr>Wingdings</vt:lpstr>
      <vt:lpstr>Zapf Dingbats</vt:lpstr>
      <vt:lpstr>Essential</vt:lpstr>
      <vt:lpstr>programação Intermediária - Lição #6</vt:lpstr>
      <vt:lpstr>Objetivo</vt:lpstr>
      <vt:lpstr>Modos diferentes para mover o robô</vt:lpstr>
      <vt:lpstr>Potência Regulada</vt:lpstr>
      <vt:lpstr>Motores sincronizados</vt:lpstr>
      <vt:lpstr>sincronizado vs. dessincronizado</vt:lpstr>
      <vt:lpstr>Aceleração / Desaceleração</vt:lpstr>
      <vt:lpstr>Diferentes maneiras de mover o robô</vt:lpstr>
      <vt:lpstr>Movendo em graus Vs. segundos</vt:lpstr>
      <vt:lpstr>Movendo em graus Vs. segundos</vt:lpstr>
      <vt:lpstr>créditos</vt:lpstr>
    </vt:vector>
  </TitlesOfParts>
  <Company>Carnegie Mellon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Srinivasan Seshan</dc:creator>
  <cp:lastModifiedBy>Sanjay Seshan</cp:lastModifiedBy>
  <cp:revision>252</cp:revision>
  <dcterms:created xsi:type="dcterms:W3CDTF">2014-08-07T02:19:13Z</dcterms:created>
  <dcterms:modified xsi:type="dcterms:W3CDTF">2015-06-30T03:54:12Z</dcterms:modified>
</cp:coreProperties>
</file>